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g"/><Relationship Id="rId3" Type="http://schemas.openxmlformats.org/officeDocument/2006/relationships/image" Target="../media/image20.jpg"/><Relationship Id="rId4" Type="http://schemas.openxmlformats.org/officeDocument/2006/relationships/image" Target="../media/image21.jpg"/><Relationship Id="rId5" Type="http://schemas.openxmlformats.org/officeDocument/2006/relationships/image" Target="../media/image22.jpg"/><Relationship Id="rId6" Type="http://schemas.openxmlformats.org/officeDocument/2006/relationships/image" Target="../media/image23.jpg"/><Relationship Id="rId7" Type="http://schemas.openxmlformats.org/officeDocument/2006/relationships/image" Target="../media/image24.jp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jp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jp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jpg"/><Relationship Id="rId3" Type="http://schemas.openxmlformats.org/officeDocument/2006/relationships/image" Target="../media/image28.jpg"/><Relationship Id="rId4" Type="http://schemas.openxmlformats.org/officeDocument/2006/relationships/image" Target="../media/image29.jpg"/><Relationship Id="rId5" Type="http://schemas.openxmlformats.org/officeDocument/2006/relationships/image" Target="../media/image30.jpg"/><Relationship Id="rId6" Type="http://schemas.openxmlformats.org/officeDocument/2006/relationships/image" Target="../media/image31.jpg"/><Relationship Id="rId7" Type="http://schemas.openxmlformats.org/officeDocument/2006/relationships/image" Target="../media/image32.jp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jp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jp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jpg"/><Relationship Id="rId3" Type="http://schemas.openxmlformats.org/officeDocument/2006/relationships/image" Target="../media/image36.jpg"/><Relationship Id="rId4" Type="http://schemas.openxmlformats.org/officeDocument/2006/relationships/image" Target="../media/image37.jpg"/><Relationship Id="rId5" Type="http://schemas.openxmlformats.org/officeDocument/2006/relationships/image" Target="../media/image38.jpg"/><Relationship Id="rId6" Type="http://schemas.openxmlformats.org/officeDocument/2006/relationships/image" Target="../media/image39.jpg"/><Relationship Id="rId7" Type="http://schemas.openxmlformats.org/officeDocument/2006/relationships/image" Target="../media/image40.jp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Relationship Id="rId3" Type="http://schemas.openxmlformats.org/officeDocument/2006/relationships/image" Target="../media/image4.jpg"/><Relationship Id="rId4" Type="http://schemas.openxmlformats.org/officeDocument/2006/relationships/image" Target="../media/image5.jpg"/><Relationship Id="rId5" Type="http://schemas.openxmlformats.org/officeDocument/2006/relationships/image" Target="../media/image6.jpg"/><Relationship Id="rId6" Type="http://schemas.openxmlformats.org/officeDocument/2006/relationships/image" Target="../media/image7.jpg"/><Relationship Id="rId7" Type="http://schemas.openxmlformats.org/officeDocument/2006/relationships/image" Target="../media/image8.jp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Relationship Id="rId3" Type="http://schemas.openxmlformats.org/officeDocument/2006/relationships/image" Target="../media/image12.jpg"/><Relationship Id="rId4" Type="http://schemas.openxmlformats.org/officeDocument/2006/relationships/image" Target="../media/image13.jpg"/><Relationship Id="rId5" Type="http://schemas.openxmlformats.org/officeDocument/2006/relationships/image" Target="../media/image14.jpg"/><Relationship Id="rId6" Type="http://schemas.openxmlformats.org/officeDocument/2006/relationships/image" Target="../media/image15.jpg"/><Relationship Id="rId7" Type="http://schemas.openxmlformats.org/officeDocument/2006/relationships/image" Target="../media/image16.jp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Analyse mensuelle par Pays</a:t>
            </a:r>
          </a:p>
          <a:p>
            <a:r>
              <a:t>                Pays-Bas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En quelques mots...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457200" y="2286000"/>
          <a:ext cx="5486400" cy="320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1600"/>
                <a:gridCol w="1371600"/>
                <a:gridCol w="1371600"/>
                <a:gridCol w="1371600"/>
              </a:tblGrid>
              <a:tr h="533400">
                <a:tc>
                  <a:txBody>
                    <a:bodyPr/>
                    <a:lstStyle/>
                    <a:p>
                      <a:pPr algn="ct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Top Volume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Top Progression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Top Potentiel</a:t>
                      </a:r>
                    </a:p>
                  </a:txBody>
                  <a:tcPr/>
                </a:tc>
              </a:tr>
              <a:tr h="533400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Campagne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Normandie (FR),Ardeche (FR),Provence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Val de Loire (FR),Auvergne (FR),Vosges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Languedoc Roussillon (FR),Gers (FR),Vaucluse (FR)</a:t>
                      </a:r>
                    </a:p>
                  </a:txBody>
                  <a:tcPr/>
                </a:tc>
              </a:tr>
              <a:tr h="533400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Littoral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Nice (FR),Fréjus (FR),Biarritz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Le Touquet (BE),Deauville (FR),Carnac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Lacanau (FR),Argelès sur Mer (FR),Porto Vecchio (FR)</a:t>
                      </a:r>
                    </a:p>
                  </a:txBody>
                  <a:tcPr/>
                </a:tc>
              </a:tr>
              <a:tr h="533400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Montagne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Chamonix (FR),Alpe d Huez (FR),Tignes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Chamonix (FR),La Clusaz (FR),Grand Bornand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Méribel (FR),Val d Isère (FR),Val Cenis (FR)</a:t>
                      </a:r>
                    </a:p>
                  </a:txBody>
                  <a:tcPr/>
                </a:tc>
              </a:tr>
              <a:tr h="533400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OutreMer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Saint Martin (ile d Amérique du nord) (MF),Réunion (RE),Martinique (LC)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Guadeloupe (GP),Martinique (LC),Saint Martin (ile d Amérique du nord) (MF)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Guadeloupe (GP),Martinique (LC),Nouvelle Caledonie (NC)</a:t>
                      </a:r>
                    </a:p>
                  </a:txBody>
                  <a:tcPr/>
                </a:tc>
              </a:tr>
              <a:tr h="533400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Urbain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Paris (FR),Nice (FR),Marseille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Nantes (FR),Avignon (FR),Montpellier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Avignon (FR),Nantes (FR),Paris (FR)</a:t>
                      </a: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Montagne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Evolution mensuelle Pays-Bas Chamonix (FR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0" y="1188720"/>
            <a:ext cx="2743200" cy="1858539"/>
          </a:xfrm>
          <a:prstGeom prst="rect">
            <a:avLst/>
          </a:prstGeom>
        </p:spPr>
      </p:pic>
      <p:pic>
        <p:nvPicPr>
          <p:cNvPr id="6" name="Picture 5" descr="Evolution mensuelle Pays-Bas Alpe d Huez (FR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0" y="1188720"/>
            <a:ext cx="2743200" cy="1858539"/>
          </a:xfrm>
          <a:prstGeom prst="rect">
            <a:avLst/>
          </a:prstGeom>
        </p:spPr>
      </p:pic>
      <p:pic>
        <p:nvPicPr>
          <p:cNvPr id="7" name="Picture 6" descr="Evolution mensuelle Pays-Bas Tignes (FR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" y="3017520"/>
            <a:ext cx="2743200" cy="1858539"/>
          </a:xfrm>
          <a:prstGeom prst="rect">
            <a:avLst/>
          </a:prstGeom>
        </p:spPr>
      </p:pic>
      <p:pic>
        <p:nvPicPr>
          <p:cNvPr id="8" name="Picture 7" descr="Evolution mensuelle Pays-Bas Val d Isère (FR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440" y="3017520"/>
            <a:ext cx="2743200" cy="1878413"/>
          </a:xfrm>
          <a:prstGeom prst="rect">
            <a:avLst/>
          </a:prstGeom>
        </p:spPr>
      </p:pic>
      <p:pic>
        <p:nvPicPr>
          <p:cNvPr id="9" name="Picture 8" descr="Evolution mensuelle Pays-Bas Samoëns (FR)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5920" y="4846320"/>
            <a:ext cx="2743200" cy="1878413"/>
          </a:xfrm>
          <a:prstGeom prst="rect">
            <a:avLst/>
          </a:prstGeom>
        </p:spPr>
      </p:pic>
      <p:pic>
        <p:nvPicPr>
          <p:cNvPr id="10" name="Picture 9" descr="Evolution mensuelle Pays-Bas Châtel (FR)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3440" y="4846320"/>
            <a:ext cx="2743200" cy="1878413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OutreMer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Moyenne mensuelle OutreMer Pays-Ba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6654921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OutreMer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Variation mensuelle OutreMer Pays-Ba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6563971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OutreMer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Evolution mensuelle Pays-Bas Réunion (RE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0" y="1188720"/>
            <a:ext cx="2743200" cy="1858539"/>
          </a:xfrm>
          <a:prstGeom prst="rect">
            <a:avLst/>
          </a:prstGeom>
        </p:spPr>
      </p:pic>
      <p:pic>
        <p:nvPicPr>
          <p:cNvPr id="6" name="Picture 5" descr="Evolution mensuelle Pays-Bas Saint Martin (ile d Amérique du nord) (MF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0" y="1188720"/>
            <a:ext cx="2743200" cy="1860689"/>
          </a:xfrm>
          <a:prstGeom prst="rect">
            <a:avLst/>
          </a:prstGeom>
        </p:spPr>
      </p:pic>
      <p:pic>
        <p:nvPicPr>
          <p:cNvPr id="7" name="Picture 6" descr="Evolution mensuelle Pays-Bas Martinique (LC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" y="3017520"/>
            <a:ext cx="2743200" cy="1878413"/>
          </a:xfrm>
          <a:prstGeom prst="rect">
            <a:avLst/>
          </a:prstGeom>
        </p:spPr>
      </p:pic>
      <p:pic>
        <p:nvPicPr>
          <p:cNvPr id="8" name="Picture 7" descr="Evolution mensuelle Pays-Bas Tahiti (PF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440" y="3017520"/>
            <a:ext cx="2743200" cy="1858539"/>
          </a:xfrm>
          <a:prstGeom prst="rect">
            <a:avLst/>
          </a:prstGeom>
        </p:spPr>
      </p:pic>
      <p:pic>
        <p:nvPicPr>
          <p:cNvPr id="9" name="Picture 8" descr="Evolution mensuelle Pays-Bas Guadeloupe (GP)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5920" y="4846320"/>
            <a:ext cx="2743200" cy="1878413"/>
          </a:xfrm>
          <a:prstGeom prst="rect">
            <a:avLst/>
          </a:prstGeom>
        </p:spPr>
      </p:pic>
      <p:pic>
        <p:nvPicPr>
          <p:cNvPr id="10" name="Picture 9" descr="Evolution mensuelle Pays-Bas Nouvelle Caledonie (NC)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3440" y="4846320"/>
            <a:ext cx="2743200" cy="1878413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Urbain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Moyenne mensuelle Urbain Pays-Ba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472068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Urbain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Variation mensuelle Urbain Pays-Ba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39803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Urbain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Evolution mensuelle Pays-Bas Paris (FR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0" y="1188720"/>
            <a:ext cx="2743200" cy="1839796"/>
          </a:xfrm>
          <a:prstGeom prst="rect">
            <a:avLst/>
          </a:prstGeom>
        </p:spPr>
      </p:pic>
      <p:pic>
        <p:nvPicPr>
          <p:cNvPr id="6" name="Picture 5" descr="Evolution mensuelle Pays-Bas Nice (FR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0" y="1188720"/>
            <a:ext cx="2743200" cy="1858539"/>
          </a:xfrm>
          <a:prstGeom prst="rect">
            <a:avLst/>
          </a:prstGeom>
        </p:spPr>
      </p:pic>
      <p:pic>
        <p:nvPicPr>
          <p:cNvPr id="7" name="Picture 6" descr="Evolution mensuelle Pays-Bas Marseille (FR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" y="3017520"/>
            <a:ext cx="2743200" cy="1878413"/>
          </a:xfrm>
          <a:prstGeom prst="rect">
            <a:avLst/>
          </a:prstGeom>
        </p:spPr>
      </p:pic>
      <p:pic>
        <p:nvPicPr>
          <p:cNvPr id="8" name="Picture 7" descr="Evolution mensuelle Pays-Bas Lyon (FR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440" y="3017520"/>
            <a:ext cx="2743200" cy="1858539"/>
          </a:xfrm>
          <a:prstGeom prst="rect">
            <a:avLst/>
          </a:prstGeom>
        </p:spPr>
      </p:pic>
      <p:pic>
        <p:nvPicPr>
          <p:cNvPr id="9" name="Picture 8" descr="Evolution mensuelle Pays-Bas Montpellier (FR)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5920" y="4846320"/>
            <a:ext cx="2743200" cy="1878413"/>
          </a:xfrm>
          <a:prstGeom prst="rect">
            <a:avLst/>
          </a:prstGeom>
        </p:spPr>
      </p:pic>
      <p:pic>
        <p:nvPicPr>
          <p:cNvPr id="10" name="Picture 9" descr="Evolution mensuelle Pays-Bas Bordeaux (FR)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3440" y="4846320"/>
            <a:ext cx="2743200" cy="187841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Campagne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Moyenne mensuelle Campagne Pays-Ba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46346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Campagne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Variation mensuelle Campagne Pays-Ba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44639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Campagne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Evolution mensuelle Pays-Bas Normandie (FR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0" y="1188720"/>
            <a:ext cx="2743200" cy="1858539"/>
          </a:xfrm>
          <a:prstGeom prst="rect">
            <a:avLst/>
          </a:prstGeom>
        </p:spPr>
      </p:pic>
      <p:pic>
        <p:nvPicPr>
          <p:cNvPr id="6" name="Picture 5" descr="Evolution mensuelle Pays-Bas Ardeche (FR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0" y="1188720"/>
            <a:ext cx="2743200" cy="1858539"/>
          </a:xfrm>
          <a:prstGeom prst="rect">
            <a:avLst/>
          </a:prstGeom>
        </p:spPr>
      </p:pic>
      <p:pic>
        <p:nvPicPr>
          <p:cNvPr id="7" name="Picture 6" descr="Evolution mensuelle Pays-Bas Provence (FR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" y="3017520"/>
            <a:ext cx="2743200" cy="1858539"/>
          </a:xfrm>
          <a:prstGeom prst="rect">
            <a:avLst/>
          </a:prstGeom>
        </p:spPr>
      </p:pic>
      <p:pic>
        <p:nvPicPr>
          <p:cNvPr id="8" name="Picture 7" descr="Evolution mensuelle Pays-Bas Drome (FR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440" y="3017520"/>
            <a:ext cx="2743200" cy="1878413"/>
          </a:xfrm>
          <a:prstGeom prst="rect">
            <a:avLst/>
          </a:prstGeom>
        </p:spPr>
      </p:pic>
      <p:pic>
        <p:nvPicPr>
          <p:cNvPr id="9" name="Picture 8" descr="Evolution mensuelle Pays-Bas Alsace (FR)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5920" y="4846320"/>
            <a:ext cx="2743200" cy="1858539"/>
          </a:xfrm>
          <a:prstGeom prst="rect">
            <a:avLst/>
          </a:prstGeom>
        </p:spPr>
      </p:pic>
      <p:pic>
        <p:nvPicPr>
          <p:cNvPr id="10" name="Picture 9" descr="Evolution mensuelle Pays-Bas Vosges (FR)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3440" y="4846320"/>
            <a:ext cx="2743200" cy="185853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Littoral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Moyenne mensuelle Littoral Pays-Ba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49871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Littoral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Variation mensuelle Littoral Pays-Ba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42353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Littoral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Evolution mensuelle Pays-Bas Nice (FR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0" y="1188720"/>
            <a:ext cx="2743200" cy="1858539"/>
          </a:xfrm>
          <a:prstGeom prst="rect">
            <a:avLst/>
          </a:prstGeom>
        </p:spPr>
      </p:pic>
      <p:pic>
        <p:nvPicPr>
          <p:cNvPr id="6" name="Picture 5" descr="Evolution mensuelle Pays-Bas Fréjus (FR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0" y="1188720"/>
            <a:ext cx="2743200" cy="1880586"/>
          </a:xfrm>
          <a:prstGeom prst="rect">
            <a:avLst/>
          </a:prstGeom>
        </p:spPr>
      </p:pic>
      <p:pic>
        <p:nvPicPr>
          <p:cNvPr id="7" name="Picture 6" descr="Evolution mensuelle Pays-Bas Biarritz (FR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" y="3017520"/>
            <a:ext cx="2743200" cy="1878413"/>
          </a:xfrm>
          <a:prstGeom prst="rect">
            <a:avLst/>
          </a:prstGeom>
        </p:spPr>
      </p:pic>
      <p:pic>
        <p:nvPicPr>
          <p:cNvPr id="8" name="Picture 7" descr="Evolution mensuelle Pays-Bas Cannes (FR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440" y="3017520"/>
            <a:ext cx="2743200" cy="1878413"/>
          </a:xfrm>
          <a:prstGeom prst="rect">
            <a:avLst/>
          </a:prstGeom>
        </p:spPr>
      </p:pic>
      <p:pic>
        <p:nvPicPr>
          <p:cNvPr id="9" name="Picture 8" descr="Evolution mensuelle Pays-Bas Antibes (FR)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5920" y="4846320"/>
            <a:ext cx="2743200" cy="1878413"/>
          </a:xfrm>
          <a:prstGeom prst="rect">
            <a:avLst/>
          </a:prstGeom>
        </p:spPr>
      </p:pic>
      <p:pic>
        <p:nvPicPr>
          <p:cNvPr id="10" name="Picture 9" descr="Evolution mensuelle Pays-Bas Saint Malo (FR)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3440" y="4846320"/>
            <a:ext cx="2743200" cy="187841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Montagne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Moyenne mensuelle Montagne Pays-Ba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56534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Montagne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Variation mensuelle Montagne Pays-Ba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48925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